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5" r:id="rId8"/>
    <p:sldId id="263" r:id="rId9"/>
    <p:sldId id="264" r:id="rId10"/>
    <p:sldId id="25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CCECFF"/>
    <a:srgbClr val="99FF99"/>
    <a:srgbClr val="FFFF99"/>
    <a:srgbClr val="40A1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5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6E4BD-9CB2-4127-8DE7-B2BB45E8D3D9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C6AB2-FE47-4247-92CF-C12702171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23764-966D-4B0D-AC7A-33B10DACAF06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73F84-3192-463B-B02E-64E0873629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376FE-31E6-455D-AC8B-BD3535DFCBF1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8CE79-75BF-4799-8866-2475B866D6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AD4D2-D042-4A8A-A9E5-37CDBF9BB94D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EB6E-560B-4F60-9D5A-E88F6F279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CDC63-F493-4777-B532-59979E3157B4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98361-DCA8-4A38-9772-9BE7E814D9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9336A-E826-45AB-999D-89B5E8EC9708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869D1-3822-420D-BB27-C12314D335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B13C4-1759-4820-8D45-9F940A243F20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C3630-1B46-4A48-B1D5-2E016BED30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A21C8-326A-4A5B-86A0-BAD42837768F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AD197-4928-40D3-90D0-76F8FD442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18EA6-919F-4426-A0AC-AF06E7EF9A5A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B7440-DCE4-4CF7-8A37-21D09E0D0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0DBCE-3F27-4794-9366-D6173D7701C0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D745D-6C58-4975-BF31-323B3A33B1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EF2D5-4087-415A-B0E2-09FD989C7E18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E7E8B-F605-4AB6-9574-3E82D6371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B16168-D9F1-4CDE-A712-57E1E6156674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7D779A-A100-4418-8AC8-E67F5BC18C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upload.wikimedia.org/wikipedia/en/b/ba/Flag_of_Germany.svg&amp;imgrefurl=http://en.wikipedia.org/wiki/File:Flag_of_Germany.svg&amp;usg=__iovOOBuEwSgDr6m47x9ZgyLJ37I=&amp;h=600&amp;w=1000&amp;sz=1&amp;hl=en&amp;start=5&amp;zoom=1&amp;tbnid=AxGulA5YpEQGmM:&amp;tbnh=89&amp;tbnw=149&amp;ei=iqiQT6e_Cq236QHusLW6BQ&amp;prev=/search?q=german+flag&amp;um=1&amp;hl=en&amp;sa=N&amp;rls=com.microsoft:*:IE-SearchBox&amp;rlz=1I7ADFA_enUS476&amp;tbm=isch&amp;um=1&amp;itbs=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09600" y="17463"/>
            <a:ext cx="7772400" cy="1470025"/>
          </a:xfrm>
        </p:spPr>
        <p:txBody>
          <a:bodyPr/>
          <a:lstStyle/>
          <a:p>
            <a:pPr eaLnBrk="1" hangingPunct="1"/>
            <a:r>
              <a:rPr lang="en-US" sz="6600" u="sng" smtClean="0">
                <a:latin typeface="Times New Roman" pitchFamily="18" charset="0"/>
                <a:cs typeface="Times New Roman" pitchFamily="18" charset="0"/>
              </a:rPr>
              <a:t>German Employment</a:t>
            </a:r>
          </a:p>
        </p:txBody>
      </p:sp>
      <p:pic>
        <p:nvPicPr>
          <p:cNvPr id="13315" name="Picture 3" descr="K:\German Q 4\Power point photos\germany-unemployment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2819400"/>
            <a:ext cx="5338763" cy="322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K:\German Q 4\Power point photos\GermanyUnemployment_20090126112019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1695450"/>
            <a:ext cx="330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Box 3"/>
          <p:cNvSpPr txBox="1">
            <a:spLocks noChangeArrowheads="1"/>
          </p:cNvSpPr>
          <p:nvPr/>
        </p:nvSpPr>
        <p:spPr bwMode="auto">
          <a:xfrm>
            <a:off x="6477000" y="5867400"/>
            <a:ext cx="2514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Jason Knapczyk</a:t>
            </a:r>
          </a:p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Q:4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600" u="sng" smtClean="0">
                <a:latin typeface="Times New Roman" pitchFamily="18" charset="0"/>
              </a:rPr>
              <a:t>Sources</a:t>
            </a:r>
          </a:p>
        </p:txBody>
      </p:sp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914400" y="1752600"/>
            <a:ext cx="7727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u="sng">
                <a:solidFill>
                  <a:schemeClr val="hlink"/>
                </a:solidFill>
              </a:rPr>
              <a:t>http://www.irishtimes.com/newspaper/breaking/2012/0329/breaking18.html</a:t>
            </a:r>
          </a:p>
        </p:txBody>
      </p:sp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771525" y="2738438"/>
            <a:ext cx="80137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>
                <a:solidFill>
                  <a:srgbClr val="0000FF"/>
                </a:solidFill>
              </a:rPr>
              <a:t>http://online.wsj.com/article/SB10001424052748703445904576117531864757992.html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685800" y="3810000"/>
            <a:ext cx="8018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u="sng">
                <a:solidFill>
                  <a:srgbClr val="0000FF"/>
                </a:solidFill>
              </a:rPr>
              <a:t>http://www.reuters.com/article/2012/02/08/us-germany-jobs-idUSTRE8170P120120208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1600200" y="4953000"/>
            <a:ext cx="6113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u="sng">
                <a:solidFill>
                  <a:srgbClr val="0000FF"/>
                </a:solidFill>
              </a:rPr>
              <a:t>http://www.iforexnews.com/wp-content/uploads/2011/12/2euro.jpg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z="5400" smtClean="0"/>
              <a:t>German Employment Rate</a:t>
            </a:r>
          </a:p>
        </p:txBody>
      </p:sp>
      <p:pic>
        <p:nvPicPr>
          <p:cNvPr id="14339" name="Picture 3" descr="Historical Data Ch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3581400"/>
            <a:ext cx="61722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762000" y="1828800"/>
            <a:ext cx="7810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Germany’s employment rate has been on a decline since 2005.</a:t>
            </a: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762000" y="2590800"/>
            <a:ext cx="8074025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The average employment rate for Germany from 1996 to now is </a:t>
            </a:r>
          </a:p>
          <a:p>
            <a:r>
              <a:rPr lang="en-US" sz="2400">
                <a:latin typeface="Times New Roman" pitchFamily="18" charset="0"/>
              </a:rPr>
              <a:t>9.73%.</a:t>
            </a: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Right now the </a:t>
            </a:r>
          </a:p>
          <a:p>
            <a:r>
              <a:rPr lang="en-US" sz="2400">
                <a:latin typeface="Times New Roman" pitchFamily="18" charset="0"/>
              </a:rPr>
              <a:t>employment rate </a:t>
            </a:r>
          </a:p>
          <a:p>
            <a:r>
              <a:rPr lang="en-US" sz="2400">
                <a:latin typeface="Times New Roman" pitchFamily="18" charset="0"/>
              </a:rPr>
              <a:t>is at 7.4. Which </a:t>
            </a:r>
          </a:p>
          <a:p>
            <a:r>
              <a:rPr lang="en-US" sz="2400">
                <a:latin typeface="Times New Roman" pitchFamily="18" charset="0"/>
              </a:rPr>
              <a:t>is the lowest it </a:t>
            </a:r>
          </a:p>
          <a:p>
            <a:r>
              <a:rPr lang="en-US" sz="2400">
                <a:latin typeface="Times New Roman" pitchFamily="18" charset="0"/>
              </a:rPr>
              <a:t>has been in a </a:t>
            </a:r>
          </a:p>
          <a:p>
            <a:r>
              <a:rPr lang="en-US" sz="2400">
                <a:latin typeface="Times New Roman" pitchFamily="18" charset="0"/>
              </a:rPr>
              <a:t>long time.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pPr eaLnBrk="1" hangingPunct="1"/>
            <a:r>
              <a:rPr lang="en-US" sz="5400" smtClean="0">
                <a:solidFill>
                  <a:schemeClr val="bg1"/>
                </a:solidFill>
              </a:rPr>
              <a:t>German Employment Rate Cont.</a:t>
            </a:r>
          </a:p>
        </p:txBody>
      </p:sp>
      <p:pic>
        <p:nvPicPr>
          <p:cNvPr id="15363" name="Picture 2" descr="L:\German Q 4\Power point photos\germany_by_unemployment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88" y="3244850"/>
            <a:ext cx="3581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1"/>
          <p:cNvSpPr txBox="1">
            <a:spLocks noChangeArrowheads="1"/>
          </p:cNvSpPr>
          <p:nvPr/>
        </p:nvSpPr>
        <p:spPr bwMode="auto">
          <a:xfrm>
            <a:off x="590550" y="1981200"/>
            <a:ext cx="80772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In this map you can see that there is more unemployment in northern Germany. This could be because there are more people in the northern areas of Germany. So there </a:t>
            </a:r>
          </a:p>
          <a:p>
            <a:r>
              <a:rPr lang="en-US" sz="2400">
                <a:solidFill>
                  <a:schemeClr val="bg1"/>
                </a:solidFill>
              </a:rPr>
              <a:t>                                     might not be enough jobs for all the     g                                   people who are in the same place.</a:t>
            </a:r>
          </a:p>
        </p:txBody>
      </p:sp>
      <p:pic>
        <p:nvPicPr>
          <p:cNvPr id="15365" name="Picture 4" descr="http://t2.gstatic.com/images?q=tbn:ANd9GcT6P4koQ1sdIxf_SRUhQm0F7wOUwUVqXJCXTX3ft3Ks3Zq0quW7Qq9_ww4Q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4267200"/>
            <a:ext cx="365760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u="sng" smtClean="0"/>
              <a:t>German Unemployment Falls</a:t>
            </a:r>
          </a:p>
        </p:txBody>
      </p:sp>
      <p:pic>
        <p:nvPicPr>
          <p:cNvPr id="16387" name="Picture 2" descr="L:\German Q 4\Power point photos\germany-unemployment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447800"/>
            <a:ext cx="59245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6629400" y="205740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254750" y="2362200"/>
            <a:ext cx="28892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In 2010 the unemployment</a:t>
            </a:r>
          </a:p>
          <a:p>
            <a:r>
              <a:rPr lang="en-US"/>
              <a:t>rate has fallen and is </a:t>
            </a:r>
          </a:p>
          <a:p>
            <a:r>
              <a:rPr lang="en-US"/>
              <a:t>continuing to fall. The </a:t>
            </a:r>
          </a:p>
          <a:p>
            <a:r>
              <a:rPr lang="en-US"/>
              <a:t>unemployment rate Is at </a:t>
            </a:r>
          </a:p>
          <a:p>
            <a:r>
              <a:rPr lang="en-US"/>
              <a:t>its lowest rate since 1991.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04800" y="5334000"/>
            <a:ext cx="7639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The number of people unemployed declined by 13,000 when adjusted for </a:t>
            </a:r>
          </a:p>
          <a:p>
            <a:r>
              <a:rPr lang="en-US"/>
              <a:t>seasonal swings, after increasing by a revised 1,000 in December 2011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A1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u="sng" smtClean="0"/>
              <a:t>The Strength of the Euro</a:t>
            </a:r>
          </a:p>
        </p:txBody>
      </p:sp>
      <p:pic>
        <p:nvPicPr>
          <p:cNvPr id="18437" name="Picture 5" descr="euro-pri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752600"/>
            <a:ext cx="2211388" cy="4495800"/>
          </a:xfrm>
          <a:prstGeom prst="rect">
            <a:avLst/>
          </a:prstGeom>
          <a:noFill/>
        </p:spPr>
      </p:pic>
      <p:pic>
        <p:nvPicPr>
          <p:cNvPr id="18439" name="Picture 7" descr="Euro_banknot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4038600"/>
            <a:ext cx="4267200" cy="2554288"/>
          </a:xfrm>
          <a:prstGeom prst="rect">
            <a:avLst/>
          </a:prstGeom>
          <a:noFill/>
        </p:spPr>
      </p:pic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2743200" y="1981200"/>
            <a:ext cx="62341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The European Euro has been declining for </a:t>
            </a:r>
          </a:p>
          <a:p>
            <a:r>
              <a:rPr lang="en-US" sz="2400"/>
              <a:t>the past 6 years and finally it is coming back </a:t>
            </a:r>
          </a:p>
          <a:p>
            <a:r>
              <a:rPr lang="en-US" sz="2400"/>
              <a:t>up. This can be seen by the job increase in </a:t>
            </a:r>
          </a:p>
          <a:p>
            <a:r>
              <a:rPr lang="en-US" sz="2400"/>
              <a:t>Europe and how foreign investors are </a:t>
            </a:r>
          </a:p>
          <a:p>
            <a:r>
              <a:rPr lang="en-US" sz="2400"/>
              <a:t>interested in Europe once again.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u="sng" smtClean="0"/>
              <a:t>Down-Side to More Jobs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2133600" y="1447800"/>
            <a:ext cx="64468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000"/>
              <a:t>Critics say the reforms that helped create jobs also </a:t>
            </a:r>
          </a:p>
          <a:p>
            <a:r>
              <a:rPr lang="en-US" sz="2000"/>
              <a:t>broadened and entrenched the low-paid and temporary </a:t>
            </a:r>
          </a:p>
          <a:p>
            <a:r>
              <a:rPr lang="en-US" sz="2000"/>
              <a:t>work sector, boosting wage inequality</a:t>
            </a:r>
            <a:r>
              <a:rPr lang="en-US"/>
              <a:t>.</a:t>
            </a:r>
          </a:p>
        </p:txBody>
      </p:sp>
      <p:pic>
        <p:nvPicPr>
          <p:cNvPr id="19464" name="Picture 8" descr="Euro_coi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743200"/>
            <a:ext cx="3581400" cy="3416300"/>
          </a:xfrm>
          <a:prstGeom prst="rect">
            <a:avLst/>
          </a:prstGeom>
          <a:noFill/>
        </p:spPr>
      </p:pic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3790950" y="3581400"/>
            <a:ext cx="53530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Labor office data show log wage sector grew three </a:t>
            </a:r>
          </a:p>
          <a:p>
            <a:r>
              <a:rPr lang="en-US"/>
              <a:t>times as fast as other employment in the five </a:t>
            </a:r>
          </a:p>
          <a:p>
            <a:r>
              <a:rPr lang="en-US"/>
              <a:t>years to 2010, explaining why the “job miracle” </a:t>
            </a:r>
          </a:p>
          <a:p>
            <a:r>
              <a:rPr lang="en-US"/>
              <a:t>has not promoted Germans to spend much more </a:t>
            </a:r>
          </a:p>
          <a:p>
            <a:r>
              <a:rPr lang="en-US"/>
              <a:t>than they have in the past.</a:t>
            </a:r>
          </a:p>
        </p:txBody>
      </p:sp>
      <p:pic>
        <p:nvPicPr>
          <p:cNvPr id="19473" name="Picture 17" descr="1_euro_2009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5105400"/>
            <a:ext cx="1371600" cy="1371600"/>
          </a:xfrm>
          <a:prstGeom prst="rect">
            <a:avLst/>
          </a:prstGeom>
          <a:noFill/>
        </p:spPr>
      </p:pic>
      <p:pic>
        <p:nvPicPr>
          <p:cNvPr id="19475" name="Picture 19" descr="2eur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2514600"/>
            <a:ext cx="1055688" cy="1066800"/>
          </a:xfrm>
          <a:prstGeom prst="rect">
            <a:avLst/>
          </a:prstGeom>
          <a:noFill/>
        </p:spPr>
      </p:pic>
      <p:pic>
        <p:nvPicPr>
          <p:cNvPr id="19476" name="Picture 20" descr="1_euro_2009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295400"/>
            <a:ext cx="914400" cy="914400"/>
          </a:xfrm>
          <a:prstGeom prst="rect">
            <a:avLst/>
          </a:prstGeom>
          <a:noFill/>
        </p:spPr>
      </p:pic>
      <p:pic>
        <p:nvPicPr>
          <p:cNvPr id="19477" name="Picture 21" descr="1_euro_2009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2209800"/>
            <a:ext cx="609600" cy="609600"/>
          </a:xfrm>
          <a:prstGeom prst="rect">
            <a:avLst/>
          </a:prstGeom>
          <a:noFill/>
        </p:spPr>
      </p:pic>
      <p:pic>
        <p:nvPicPr>
          <p:cNvPr id="19478" name="Picture 22" descr="2eur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5257800"/>
            <a:ext cx="830263" cy="838200"/>
          </a:xfrm>
          <a:prstGeom prst="rect">
            <a:avLst/>
          </a:prstGeom>
          <a:noFill/>
        </p:spPr>
      </p:pic>
      <p:pic>
        <p:nvPicPr>
          <p:cNvPr id="19479" name="Picture 23" descr="2eur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152400"/>
            <a:ext cx="906463" cy="91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u="sng" smtClean="0"/>
              <a:t>Solutions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04800" y="2133600"/>
            <a:ext cx="47942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To fix the unemployment problem </a:t>
            </a:r>
          </a:p>
          <a:p>
            <a:r>
              <a:rPr lang="en-US" sz="2400"/>
              <a:t>you need to focus on the whole </a:t>
            </a:r>
          </a:p>
          <a:p>
            <a:r>
              <a:rPr lang="en-US" sz="2400"/>
              <a:t>European Union. This is where </a:t>
            </a:r>
          </a:p>
          <a:p>
            <a:r>
              <a:rPr lang="en-US" sz="2400"/>
              <a:t>the Euro gains it’s strength and </a:t>
            </a:r>
          </a:p>
          <a:p>
            <a:r>
              <a:rPr lang="en-US" sz="2400"/>
              <a:t>without strength then no one </a:t>
            </a:r>
          </a:p>
          <a:p>
            <a:r>
              <a:rPr lang="en-US" sz="2400"/>
              <a:t>wants to be involved with you.</a:t>
            </a:r>
          </a:p>
        </p:txBody>
      </p:sp>
      <p:pic>
        <p:nvPicPr>
          <p:cNvPr id="22534" name="Picture 6" descr="250px-Europe_orthographic_Caucasus_Urals_boundar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286000"/>
            <a:ext cx="3581400" cy="3581400"/>
          </a:xfrm>
          <a:prstGeom prst="rect">
            <a:avLst/>
          </a:prstGeom>
          <a:noFill/>
        </p:spPr>
      </p:pic>
      <p:pic>
        <p:nvPicPr>
          <p:cNvPr id="22536" name="Picture 8" descr="Strength-Symbo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4495800"/>
            <a:ext cx="2212975" cy="2239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u="sng" smtClean="0"/>
              <a:t>Questions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066800" y="1803400"/>
            <a:ext cx="6184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1. Is the unemployment rate falling or rising?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752600" y="2667000"/>
            <a:ext cx="1460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lphaUcPeriod"/>
            </a:pPr>
            <a:r>
              <a:rPr lang="en-US" sz="2400"/>
              <a:t>Rising </a:t>
            </a:r>
          </a:p>
          <a:p>
            <a:pPr marL="342900" indent="-342900">
              <a:buFontTx/>
              <a:buAutoNum type="alphaUcPeriod"/>
            </a:pPr>
            <a:r>
              <a:rPr lang="en-US" sz="2400"/>
              <a:t>Falling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066800" y="3962400"/>
            <a:ext cx="69437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2. When was the last time that the unemployment </a:t>
            </a:r>
          </a:p>
          <a:p>
            <a:r>
              <a:rPr lang="en-US" sz="2400"/>
              <a:t>    rate was below 6%?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828800" y="4953000"/>
            <a:ext cx="12065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lphaUcPeriod"/>
            </a:pPr>
            <a:r>
              <a:rPr lang="en-US" sz="2400"/>
              <a:t>1991</a:t>
            </a:r>
          </a:p>
          <a:p>
            <a:pPr marL="342900" indent="-342900">
              <a:buFontTx/>
              <a:buAutoNum type="alphaUcPeriod"/>
            </a:pPr>
            <a:r>
              <a:rPr lang="en-US" sz="2400"/>
              <a:t>2001</a:t>
            </a:r>
          </a:p>
          <a:p>
            <a:pPr marL="342900" indent="-342900">
              <a:buFontTx/>
              <a:buAutoNum type="alphaUcPeriod"/>
            </a:pPr>
            <a:r>
              <a:rPr lang="en-US" sz="2400"/>
              <a:t>1999</a:t>
            </a:r>
          </a:p>
          <a:p>
            <a:pPr marL="342900" indent="-342900">
              <a:buFontTx/>
              <a:buAutoNum type="alphaUcPeriod"/>
            </a:pPr>
            <a:r>
              <a:rPr lang="en-US" sz="2400"/>
              <a:t>2010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u="sng" smtClean="0"/>
              <a:t>Answers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219200" y="1905000"/>
            <a:ext cx="6184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1. Is the unemployment rate falling or rising?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219200" y="3962400"/>
            <a:ext cx="7467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2. When was the last time that the unemployment </a:t>
            </a:r>
          </a:p>
          <a:p>
            <a:r>
              <a:rPr lang="en-US" sz="2400"/>
              <a:t>    rate was below 6%?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2514600" y="2819400"/>
            <a:ext cx="1455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B. Falling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590800" y="5334000"/>
            <a:ext cx="1235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A. 1991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352</Words>
  <Application>Microsoft Office PowerPoint</Application>
  <PresentationFormat>On-screen Show (4:3)</PresentationFormat>
  <Paragraphs>68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German Employment</vt:lpstr>
      <vt:lpstr>German Employment Rate</vt:lpstr>
      <vt:lpstr>German Employment Rate Cont.</vt:lpstr>
      <vt:lpstr>German Unemployment Falls</vt:lpstr>
      <vt:lpstr>The Strength of the Euro</vt:lpstr>
      <vt:lpstr>Down-Side to More Jobs</vt:lpstr>
      <vt:lpstr>Solutions</vt:lpstr>
      <vt:lpstr>Questions</vt:lpstr>
      <vt:lpstr>Answers</vt:lpstr>
      <vt:lpstr>Sources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 and Deanna</dc:creator>
  <cp:lastModifiedBy>SCSAdmin</cp:lastModifiedBy>
  <cp:revision>8</cp:revision>
  <dcterms:created xsi:type="dcterms:W3CDTF">2012-04-02T23:20:02Z</dcterms:created>
  <dcterms:modified xsi:type="dcterms:W3CDTF">2012-04-20T13:05:36Z</dcterms:modified>
</cp:coreProperties>
</file>